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55" autoAdjust="0"/>
    <p:restoredTop sz="94660"/>
  </p:normalViewPr>
  <p:slideViewPr>
    <p:cSldViewPr snapToGrid="0">
      <p:cViewPr>
        <p:scale>
          <a:sx n="70" d="100"/>
          <a:sy n="70" d="100"/>
        </p:scale>
        <p:origin x="-404" y="-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54B7C-3765-4C54-BFFB-AF0F9E5CD73A}" type="datetimeFigureOut">
              <a:rPr lang="x-none" smtClean="0"/>
              <a:t>7/24/2024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EB184-553C-46F9-8AFE-9D5D19FC08D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5425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Clips:  terminator 2, enemy of the state (from UCSD “Fact or Fiction” DVD)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4662" cy="3840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2" name="Google Shape;182;p13:notes"/>
          <p:cNvSpPr txBox="1">
            <a:spLocks noGrp="1"/>
          </p:cNvSpPr>
          <p:nvPr>
            <p:ph type="body" idx="1"/>
          </p:nvPr>
        </p:nvSpPr>
        <p:spPr>
          <a:xfrm>
            <a:off x="946574" y="4862237"/>
            <a:ext cx="5206153" cy="460632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4662" cy="3840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946574" y="4862237"/>
            <a:ext cx="5206153" cy="460632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Clips:  terminator 2, enemy of the state (from UCSD “Fact or Fiction” DVD)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would this be useful?  Main reason is focus.  Also enables “smart” cropping.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3715B3-FE4C-B361-6F2C-8D77DE54E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5893C65-18FD-F8B7-A85B-B1CD3CDFB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w Cen MT" panose="020B06020201040206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28F8E2-6420-D766-F50F-363AF82DE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0E47-0BCC-44B1-87F8-60043C44388A}" type="datetime8">
              <a:rPr lang="x-none" smtClean="0"/>
              <a:t>7/24/2024 10:44 AM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FA4CA4-AF02-74AB-68F8-923DD14D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17F1C1-DB70-D609-BD11-61AF24DB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x-none" smtClean="0"/>
              <a:t>‹#›</a:t>
            </a:fld>
            <a:endParaRPr lang="x-non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9781DE4-9743-BA80-AE9C-2E9CDA8761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8068" y="94658"/>
            <a:ext cx="1183531" cy="1322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20234D6-A0D0-D91A-5921-EB4C23C3E7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81476" y="90376"/>
            <a:ext cx="1322456" cy="13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6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8D92A1-3AAB-2FEA-381E-B83CEC4D4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4" y="60616"/>
            <a:ext cx="9301019" cy="1325563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AA07B1-3E99-862B-E19E-3C63827DE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454" y="1496291"/>
            <a:ext cx="9301019" cy="4680672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8AE566-379A-EC50-7A4D-38896D6B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39C5-D8C8-41CB-A69D-455A8A6EC13F}" type="datetime8">
              <a:rPr lang="x-none" smtClean="0"/>
              <a:t>7/24/2024 10:44 AM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2AD93A-7771-F60E-0A8A-B110D2EF9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07C618-0F64-36F4-469C-28DC3A201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x-none" smtClean="0"/>
              <a:t>‹#›</a:t>
            </a:fld>
            <a:endParaRPr lang="x-non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AABCFE8-13DA-BBBA-7551-BCB0EE563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467" y="232405"/>
            <a:ext cx="878734" cy="981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9502FE0-7E0A-1787-C1FF-539323589C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51764" y="230815"/>
            <a:ext cx="981880" cy="9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2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ftr" idx="11"/>
          </p:nvPr>
        </p:nvSpPr>
        <p:spPr>
          <a:xfrm>
            <a:off x="1967541" y="6473826"/>
            <a:ext cx="8448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11268387" y="6525344"/>
            <a:ext cx="576063" cy="31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85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l">
              <a:spcBef>
                <a:spcPts val="0"/>
              </a:spcBef>
              <a:buNone/>
              <a:defRPr sz="85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l">
              <a:spcBef>
                <a:spcPts val="0"/>
              </a:spcBef>
              <a:buNone/>
              <a:defRPr sz="85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l">
              <a:spcBef>
                <a:spcPts val="0"/>
              </a:spcBef>
              <a:buNone/>
              <a:defRPr sz="85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l">
              <a:spcBef>
                <a:spcPts val="0"/>
              </a:spcBef>
              <a:buNone/>
              <a:defRPr sz="85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l">
              <a:spcBef>
                <a:spcPts val="0"/>
              </a:spcBef>
              <a:buNone/>
              <a:defRPr sz="85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l">
              <a:spcBef>
                <a:spcPts val="0"/>
              </a:spcBef>
              <a:buNone/>
              <a:defRPr sz="85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l">
              <a:spcBef>
                <a:spcPts val="0"/>
              </a:spcBef>
              <a:buNone/>
              <a:defRPr sz="85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l">
              <a:spcBef>
                <a:spcPts val="0"/>
              </a:spcBef>
              <a:buNone/>
              <a:defRPr sz="85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⎪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44" name="Google Shape;44;p23"/>
          <p:cNvSpPr txBox="1">
            <a:spLocks noGrp="1"/>
          </p:cNvSpPr>
          <p:nvPr>
            <p:ph type="dt" idx="10"/>
          </p:nvPr>
        </p:nvSpPr>
        <p:spPr>
          <a:xfrm>
            <a:off x="623392" y="647382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870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B5110DF-066A-4B2C-E3A7-6D4D3D88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C73591A-EC15-58CE-F422-C92015CF1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3EEBF50-48D2-CA37-54DE-F8F5131A4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00326-76EA-4948-AB32-D226EBBC4794}" type="datetime8">
              <a:rPr lang="x-none" smtClean="0"/>
              <a:t>7/24/2024 10:44 AM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983972-0C00-F1E7-BC54-0FF2345E3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0CD2378-18C1-7B87-A7EF-482059F13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9FD3C-0331-4B68-8D41-F67FB045835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2324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6C12A8F-46BA-E4AF-C378-A09DE987D1C9}"/>
              </a:ext>
            </a:extLst>
          </p:cNvPr>
          <p:cNvSpPr txBox="1"/>
          <p:nvPr/>
        </p:nvSpPr>
        <p:spPr>
          <a:xfrm>
            <a:off x="1612612" y="1800950"/>
            <a:ext cx="89668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Impact Skills Development Program </a:t>
            </a:r>
          </a:p>
          <a:p>
            <a:pPr algn="ctr"/>
            <a:r>
              <a:rPr lang="en-AU" sz="2400" b="1" dirty="0"/>
              <a:t>in Artificial Intelligence, Data Science, and Blockchain</a:t>
            </a:r>
            <a:endParaRPr lang="en-AU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792577E-9A45-3F11-D6DA-328E4757A354}"/>
              </a:ext>
            </a:extLst>
          </p:cNvPr>
          <p:cNvSpPr txBox="1"/>
          <p:nvPr/>
        </p:nvSpPr>
        <p:spPr>
          <a:xfrm>
            <a:off x="3946448" y="3554693"/>
            <a:ext cx="42991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b="1" dirty="0"/>
              <a:t>Module 1: AI Fundamentals</a:t>
            </a:r>
          </a:p>
          <a:p>
            <a:pPr algn="ctr"/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 1: Introduction to AI</a:t>
            </a:r>
            <a:endParaRPr lang="en-A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875D5F4-1F36-E06E-32C1-FB4E0B6812F8}"/>
              </a:ext>
            </a:extLst>
          </p:cNvPr>
          <p:cNvSpPr/>
          <p:nvPr/>
        </p:nvSpPr>
        <p:spPr>
          <a:xfrm flipV="1">
            <a:off x="2977204" y="2995979"/>
            <a:ext cx="6237605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D94D008-C041-EC14-5186-A2DAEC2CD8B7}"/>
              </a:ext>
            </a:extLst>
          </p:cNvPr>
          <p:cNvSpPr txBox="1"/>
          <p:nvPr/>
        </p:nvSpPr>
        <p:spPr>
          <a:xfrm>
            <a:off x="4416575" y="5263557"/>
            <a:ext cx="3358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Instructor: Dr </a:t>
            </a:r>
            <a:r>
              <a:rPr lang="en-AU" sz="2400" dirty="0" smtClean="0"/>
              <a:t>Latif </a:t>
            </a:r>
            <a:r>
              <a:rPr lang="en-AU" sz="2400" dirty="0" err="1" smtClean="0"/>
              <a:t>Anjum</a:t>
            </a:r>
            <a:endParaRPr lang="en-AU" sz="2400" dirty="0"/>
          </a:p>
          <a:p>
            <a:pPr algn="ctr"/>
            <a:r>
              <a:rPr lang="en-AU" sz="2000" dirty="0" smtClean="0"/>
              <a:t>NUST – SEECS </a:t>
            </a:r>
            <a:endParaRPr lang="en-AU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3828436-0445-7185-86C5-57864D7E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5770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314541" y="815247"/>
            <a:ext cx="9588249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Arial"/>
              <a:buNone/>
            </a:pPr>
            <a:r>
              <a:rPr lang="en-US" dirty="0"/>
              <a:t>Street View – Hiding Personal Details</a:t>
            </a:r>
            <a:endParaRPr dirty="0"/>
          </a:p>
        </p:txBody>
      </p:sp>
      <p:pic>
        <p:nvPicPr>
          <p:cNvPr id="156" name="Google Shape;15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922" y="1599541"/>
            <a:ext cx="8680580" cy="425916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0"/>
          <p:cNvSpPr txBox="1">
            <a:spLocks noGrp="1"/>
          </p:cNvSpPr>
          <p:nvPr>
            <p:ph type="dt" idx="10"/>
          </p:nvPr>
        </p:nvSpPr>
        <p:spPr>
          <a:xfrm>
            <a:off x="623392" y="647382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2/6/18</a:t>
            </a:r>
            <a:endParaRPr/>
          </a:p>
        </p:txBody>
      </p:sp>
      <p:sp>
        <p:nvSpPr>
          <p:cNvPr id="158" name="Google Shape;158;p10"/>
          <p:cNvSpPr txBox="1">
            <a:spLocks noGrp="1"/>
          </p:cNvSpPr>
          <p:nvPr>
            <p:ph type="ftr" idx="11"/>
          </p:nvPr>
        </p:nvSpPr>
        <p:spPr>
          <a:xfrm>
            <a:off x="1967541" y="6473826"/>
            <a:ext cx="8448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Shafait: AI &amp; Machine Learning</a:t>
            </a:r>
            <a:endParaRPr/>
          </a:p>
        </p:txBody>
      </p:sp>
      <p:sp>
        <p:nvSpPr>
          <p:cNvPr id="159" name="Google Shape;159;p10"/>
          <p:cNvSpPr txBox="1">
            <a:spLocks noGrp="1"/>
          </p:cNvSpPr>
          <p:nvPr>
            <p:ph type="sldNum" idx="12"/>
          </p:nvPr>
        </p:nvSpPr>
        <p:spPr>
          <a:xfrm>
            <a:off x="11268387" y="6525344"/>
            <a:ext cx="576063" cy="31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⎪ </a:t>
            </a: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876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>
            <a:spLocks noGrp="1"/>
          </p:cNvSpPr>
          <p:nvPr>
            <p:ph type="title"/>
          </p:nvPr>
        </p:nvSpPr>
        <p:spPr>
          <a:xfrm>
            <a:off x="2606769" y="1023477"/>
            <a:ext cx="5797551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Arial"/>
              <a:buNone/>
            </a:pPr>
            <a:r>
              <a:rPr lang="en-US" dirty="0"/>
              <a:t>Smart Cars</a:t>
            </a:r>
            <a:endParaRPr dirty="0"/>
          </a:p>
        </p:txBody>
      </p:sp>
      <p:pic>
        <p:nvPicPr>
          <p:cNvPr id="165" name="Google Shape;16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041" y="1705781"/>
            <a:ext cx="10375900" cy="400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1"/>
          <p:cNvSpPr txBox="1"/>
          <p:nvPr/>
        </p:nvSpPr>
        <p:spPr>
          <a:xfrm>
            <a:off x="6096001" y="425450"/>
            <a:ext cx="5289551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content courtesy of Amnon Shashua</a:t>
            </a:r>
            <a:endParaRPr/>
          </a:p>
        </p:txBody>
      </p:sp>
      <p:sp>
        <p:nvSpPr>
          <p:cNvPr id="167" name="Google Shape;167;p11"/>
          <p:cNvSpPr txBox="1">
            <a:spLocks noGrp="1"/>
          </p:cNvSpPr>
          <p:nvPr>
            <p:ph type="dt" idx="10"/>
          </p:nvPr>
        </p:nvSpPr>
        <p:spPr>
          <a:xfrm>
            <a:off x="623392" y="647382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2/6/18</a:t>
            </a:r>
            <a:endParaRPr/>
          </a:p>
        </p:txBody>
      </p:sp>
      <p:sp>
        <p:nvSpPr>
          <p:cNvPr id="168" name="Google Shape;168;p11"/>
          <p:cNvSpPr txBox="1">
            <a:spLocks noGrp="1"/>
          </p:cNvSpPr>
          <p:nvPr>
            <p:ph type="ftr" idx="11"/>
          </p:nvPr>
        </p:nvSpPr>
        <p:spPr>
          <a:xfrm>
            <a:off x="1967541" y="6473826"/>
            <a:ext cx="8448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Shafait: AI &amp; Machine Learning</a:t>
            </a:r>
            <a:endParaRPr/>
          </a:p>
        </p:txBody>
      </p:sp>
      <p:sp>
        <p:nvSpPr>
          <p:cNvPr id="169" name="Google Shape;169;p11"/>
          <p:cNvSpPr txBox="1">
            <a:spLocks noGrp="1"/>
          </p:cNvSpPr>
          <p:nvPr>
            <p:ph type="sldNum" idx="12"/>
          </p:nvPr>
        </p:nvSpPr>
        <p:spPr>
          <a:xfrm>
            <a:off x="11268387" y="6525344"/>
            <a:ext cx="576063" cy="31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⎪ </a:t>
            </a: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45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"/>
          <p:cNvSpPr txBox="1">
            <a:spLocks noGrp="1"/>
          </p:cNvSpPr>
          <p:nvPr>
            <p:ph type="title"/>
          </p:nvPr>
        </p:nvSpPr>
        <p:spPr>
          <a:xfrm>
            <a:off x="1619942" y="697552"/>
            <a:ext cx="8882078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Arial"/>
              <a:buNone/>
            </a:pPr>
            <a:r>
              <a:rPr lang="en-US" dirty="0"/>
              <a:t>Mercedes S 500 Self-Driving Car</a:t>
            </a:r>
            <a:endParaRPr dirty="0"/>
          </a:p>
        </p:txBody>
      </p:sp>
      <p:sp>
        <p:nvSpPr>
          <p:cNvPr id="176" name="Google Shape;176;p12"/>
          <p:cNvSpPr txBox="1">
            <a:spLocks noGrp="1"/>
          </p:cNvSpPr>
          <p:nvPr>
            <p:ph type="dt" idx="10"/>
          </p:nvPr>
        </p:nvSpPr>
        <p:spPr>
          <a:xfrm>
            <a:off x="623392" y="647382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2/6/18</a:t>
            </a:r>
            <a:endParaRPr/>
          </a:p>
        </p:txBody>
      </p:sp>
      <p:sp>
        <p:nvSpPr>
          <p:cNvPr id="177" name="Google Shape;177;p12"/>
          <p:cNvSpPr txBox="1">
            <a:spLocks noGrp="1"/>
          </p:cNvSpPr>
          <p:nvPr>
            <p:ph type="ftr" idx="11"/>
          </p:nvPr>
        </p:nvSpPr>
        <p:spPr>
          <a:xfrm>
            <a:off x="1967541" y="6473826"/>
            <a:ext cx="8448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Shafait: AI &amp; Machine Learning</a:t>
            </a:r>
            <a:endParaRPr/>
          </a:p>
        </p:txBody>
      </p:sp>
      <p:sp>
        <p:nvSpPr>
          <p:cNvPr id="178" name="Google Shape;178;p12"/>
          <p:cNvSpPr txBox="1">
            <a:spLocks noGrp="1"/>
          </p:cNvSpPr>
          <p:nvPr>
            <p:ph type="sldNum" idx="12"/>
          </p:nvPr>
        </p:nvSpPr>
        <p:spPr>
          <a:xfrm>
            <a:off x="11268387" y="6525344"/>
            <a:ext cx="576063" cy="31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⎪ </a:t>
            </a: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280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17" y="2500313"/>
            <a:ext cx="7490883" cy="33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3"/>
          <p:cNvSpPr txBox="1">
            <a:spLocks noGrp="1"/>
          </p:cNvSpPr>
          <p:nvPr>
            <p:ph type="title" idx="4294967295"/>
          </p:nvPr>
        </p:nvSpPr>
        <p:spPr>
          <a:xfrm>
            <a:off x="596900" y="1412776"/>
            <a:ext cx="1097280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grpSp>
        <p:nvGrpSpPr>
          <p:cNvPr id="186" name="Google Shape;186;p13"/>
          <p:cNvGrpSpPr/>
          <p:nvPr/>
        </p:nvGrpSpPr>
        <p:grpSpPr>
          <a:xfrm>
            <a:off x="4432300" y="5270500"/>
            <a:ext cx="3321051" cy="215900"/>
            <a:chOff x="219" y="779"/>
            <a:chExt cx="1569" cy="136"/>
          </a:xfrm>
        </p:grpSpPr>
        <p:sp>
          <p:nvSpPr>
            <p:cNvPr id="187" name="Google Shape;187;p13"/>
            <p:cNvSpPr/>
            <p:nvPr/>
          </p:nvSpPr>
          <p:spPr>
            <a:xfrm>
              <a:off x="219" y="779"/>
              <a:ext cx="1569" cy="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 i="0" u="none" strike="noStrike" cap="none">
                <a:solidFill>
                  <a:srgbClr val="0019A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1564" y="780"/>
              <a:ext cx="144" cy="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i="0" u="none" strike="noStrike" cap="none">
                <a:solidFill>
                  <a:srgbClr val="0019A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13"/>
          <p:cNvSpPr/>
          <p:nvPr/>
        </p:nvSpPr>
        <p:spPr>
          <a:xfrm>
            <a:off x="969600" y="2301875"/>
            <a:ext cx="10833100" cy="1874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100" tIns="27075" rIns="19100" bIns="270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0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What is Machine Learning?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0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0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3"/>
          <p:cNvSpPr txBox="1">
            <a:spLocks noGrp="1"/>
          </p:cNvSpPr>
          <p:nvPr>
            <p:ph type="dt" idx="10"/>
          </p:nvPr>
        </p:nvSpPr>
        <p:spPr>
          <a:xfrm>
            <a:off x="623392" y="647382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2/6/18</a:t>
            </a:r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ftr" idx="11"/>
          </p:nvPr>
        </p:nvSpPr>
        <p:spPr>
          <a:xfrm>
            <a:off x="1967541" y="6473826"/>
            <a:ext cx="8448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Shafait: AI &amp; Machine Learning</a:t>
            </a:r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ldNum" idx="12"/>
          </p:nvPr>
        </p:nvSpPr>
        <p:spPr>
          <a:xfrm>
            <a:off x="11268387" y="6525344"/>
            <a:ext cx="576063" cy="31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⎪ </a:t>
            </a: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630128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 txBox="1">
            <a:spLocks noGrp="1"/>
          </p:cNvSpPr>
          <p:nvPr>
            <p:ph type="title"/>
          </p:nvPr>
        </p:nvSpPr>
        <p:spPr>
          <a:xfrm>
            <a:off x="596900" y="1331299"/>
            <a:ext cx="1097280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Calibri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Example</a:t>
            </a:r>
            <a:endParaRPr dirty="0"/>
          </a:p>
        </p:txBody>
      </p:sp>
      <p:pic>
        <p:nvPicPr>
          <p:cNvPr id="198" name="Google Shape;198;p14" descr="Figure1.1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438400"/>
            <a:ext cx="11074400" cy="353218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4"/>
          <p:cNvSpPr txBox="1"/>
          <p:nvPr/>
        </p:nvSpPr>
        <p:spPr>
          <a:xfrm>
            <a:off x="609600" y="1752601"/>
            <a:ext cx="52832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Handwritten Digit Recognition</a:t>
            </a:r>
            <a:endParaRPr/>
          </a:p>
        </p:txBody>
      </p:sp>
      <p:sp>
        <p:nvSpPr>
          <p:cNvPr id="200" name="Google Shape;200;p14"/>
          <p:cNvSpPr txBox="1">
            <a:spLocks noGrp="1"/>
          </p:cNvSpPr>
          <p:nvPr>
            <p:ph type="dt" idx="10"/>
          </p:nvPr>
        </p:nvSpPr>
        <p:spPr>
          <a:xfrm>
            <a:off x="623392" y="647382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2/6/18</a:t>
            </a:r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ftr" idx="11"/>
          </p:nvPr>
        </p:nvSpPr>
        <p:spPr>
          <a:xfrm>
            <a:off x="1967541" y="6473826"/>
            <a:ext cx="8448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Shafait: AI &amp; Machine Learning</a:t>
            </a:r>
            <a:endParaRPr/>
          </a:p>
        </p:txBody>
      </p:sp>
      <p:sp>
        <p:nvSpPr>
          <p:cNvPr id="202" name="Google Shape;202;p14"/>
          <p:cNvSpPr txBox="1">
            <a:spLocks noGrp="1"/>
          </p:cNvSpPr>
          <p:nvPr>
            <p:ph type="sldNum" idx="12"/>
          </p:nvPr>
        </p:nvSpPr>
        <p:spPr>
          <a:xfrm>
            <a:off x="11268387" y="6525344"/>
            <a:ext cx="576063" cy="31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⎪ </a:t>
            </a: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251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 txBox="1">
            <a:spLocks noGrp="1"/>
          </p:cNvSpPr>
          <p:nvPr>
            <p:ph type="title"/>
          </p:nvPr>
        </p:nvSpPr>
        <p:spPr>
          <a:xfrm>
            <a:off x="596900" y="1412776"/>
            <a:ext cx="1097280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Arial"/>
              <a:buNone/>
            </a:pPr>
            <a:r>
              <a:rPr lang="en-US"/>
              <a:t>Goal of Machine Learning</a:t>
            </a:r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body" idx="1"/>
          </p:nvPr>
        </p:nvSpPr>
        <p:spPr>
          <a:xfrm>
            <a:off x="596900" y="2060848"/>
            <a:ext cx="10972800" cy="417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🡮"/>
            </a:pPr>
            <a:r>
              <a:rPr lang="en-US"/>
              <a:t>Consider a 28 x 28 pixel image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🡮"/>
            </a:pPr>
            <a:r>
              <a:rPr lang="en-US"/>
              <a:t>Represented by a 784 dimensional vector </a:t>
            </a:r>
            <a:r>
              <a:rPr lang="en-US" b="1" i="1"/>
              <a:t>x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🡮"/>
            </a:pPr>
            <a:r>
              <a:rPr lang="en-US"/>
              <a:t>Goal: build a machine that takes the vector </a:t>
            </a:r>
            <a:r>
              <a:rPr lang="en-US" b="1" i="1"/>
              <a:t>x</a:t>
            </a:r>
            <a:r>
              <a:rPr lang="en-US"/>
              <a:t> as input and produces the identity of digit 0,…,9 as the output</a:t>
            </a:r>
            <a:br>
              <a:rPr lang="en-US"/>
            </a:b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🡮"/>
            </a:pPr>
            <a:r>
              <a:rPr lang="en-US"/>
              <a:t>Tom Mitchel’s definition of Machine Learning:</a:t>
            </a:r>
            <a:br>
              <a:rPr lang="en-US"/>
            </a:br>
            <a:r>
              <a:rPr lang="en-US"/>
              <a:t>A computer program is said to learn from experience </a:t>
            </a:r>
            <a:r>
              <a:rPr lang="en-US" i="1"/>
              <a:t>E</a:t>
            </a:r>
            <a:r>
              <a:rPr lang="en-US"/>
              <a:t> with respect to some class of tasks </a:t>
            </a:r>
            <a:r>
              <a:rPr lang="en-US" i="1"/>
              <a:t>T </a:t>
            </a:r>
            <a:r>
              <a:rPr lang="en-US"/>
              <a:t>and performance measure </a:t>
            </a:r>
            <a:r>
              <a:rPr lang="en-US" i="1"/>
              <a:t>P</a:t>
            </a:r>
            <a:r>
              <a:rPr lang="en-US"/>
              <a:t>, if its performance at tasks in </a:t>
            </a:r>
            <a:r>
              <a:rPr lang="en-US" i="1"/>
              <a:t>T</a:t>
            </a:r>
            <a:r>
              <a:rPr lang="en-US"/>
              <a:t>, as measured by </a:t>
            </a:r>
            <a:r>
              <a:rPr lang="en-US" i="1"/>
              <a:t>P</a:t>
            </a:r>
            <a:r>
              <a:rPr lang="en-US"/>
              <a:t>, improves with experience </a:t>
            </a:r>
            <a:r>
              <a:rPr lang="en-US" i="1"/>
              <a:t>E</a:t>
            </a:r>
            <a:r>
              <a:rPr lang="en-US"/>
              <a:t>.</a:t>
            </a:r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dt" idx="10"/>
          </p:nvPr>
        </p:nvSpPr>
        <p:spPr>
          <a:xfrm>
            <a:off x="623392" y="647382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2/6/18</a:t>
            </a:r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ftr" idx="11"/>
          </p:nvPr>
        </p:nvSpPr>
        <p:spPr>
          <a:xfrm>
            <a:off x="1967541" y="6473826"/>
            <a:ext cx="8448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Shafait: AI &amp; Machine Learning</a:t>
            </a:r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11268387" y="6525344"/>
            <a:ext cx="576063" cy="31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⎪ </a:t>
            </a: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810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"/>
          <p:cNvSpPr txBox="1">
            <a:spLocks noGrp="1"/>
          </p:cNvSpPr>
          <p:nvPr>
            <p:ph type="title"/>
          </p:nvPr>
        </p:nvSpPr>
        <p:spPr>
          <a:xfrm>
            <a:off x="596900" y="1412776"/>
            <a:ext cx="1097280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Arial"/>
              <a:buNone/>
            </a:pPr>
            <a:r>
              <a:rPr lang="en-US"/>
              <a:t>Important terminology</a:t>
            </a:r>
            <a:endParaRPr/>
          </a:p>
        </p:txBody>
      </p:sp>
      <p:sp>
        <p:nvSpPr>
          <p:cNvPr id="217" name="Google Shape;217;p16"/>
          <p:cNvSpPr txBox="1">
            <a:spLocks noGrp="1"/>
          </p:cNvSpPr>
          <p:nvPr>
            <p:ph type="body" idx="1"/>
          </p:nvPr>
        </p:nvSpPr>
        <p:spPr>
          <a:xfrm>
            <a:off x="596900" y="2060848"/>
            <a:ext cx="10972800" cy="417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🡮"/>
            </a:pPr>
            <a:r>
              <a:rPr lang="en-US"/>
              <a:t>Training data</a:t>
            </a:r>
            <a:endParaRPr/>
          </a:p>
          <a:p>
            <a:pPr marL="742950" lvl="1" indent="-285750" algn="l" rtl="0">
              <a:spcBef>
                <a:spcPts val="444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Data samples</a:t>
            </a:r>
            <a:endParaRPr/>
          </a:p>
          <a:p>
            <a:pPr marL="742950" lvl="1" indent="-285750" algn="l" rtl="0">
              <a:spcBef>
                <a:spcPts val="444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Target vectors</a:t>
            </a:r>
            <a:endParaRPr/>
          </a:p>
          <a:p>
            <a:pPr marL="342900" lvl="0" indent="-342900" algn="l" rtl="0">
              <a:spcBef>
                <a:spcPts val="444"/>
              </a:spcBef>
              <a:spcAft>
                <a:spcPts val="0"/>
              </a:spcAft>
              <a:buSzPct val="100000"/>
              <a:buChar char="🡮"/>
            </a:pPr>
            <a:r>
              <a:rPr lang="en-US"/>
              <a:t>Learning / Training</a:t>
            </a:r>
            <a:endParaRPr/>
          </a:p>
          <a:p>
            <a:pPr marL="742950" lvl="1" indent="-285750" algn="l" rtl="0">
              <a:spcBef>
                <a:spcPts val="444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Machine takes training data and automatically learns mapping from data samples to target vectors</a:t>
            </a:r>
            <a:endParaRPr/>
          </a:p>
          <a:p>
            <a:pPr marL="342900" lvl="0" indent="-342900" algn="l" rtl="0">
              <a:spcBef>
                <a:spcPts val="444"/>
              </a:spcBef>
              <a:spcAft>
                <a:spcPts val="0"/>
              </a:spcAft>
              <a:buSzPct val="100000"/>
              <a:buChar char="🡮"/>
            </a:pPr>
            <a:r>
              <a:rPr lang="en-US"/>
              <a:t>Test data</a:t>
            </a:r>
            <a:endParaRPr/>
          </a:p>
          <a:p>
            <a:pPr marL="742950" lvl="1" indent="-285750" algn="l" rtl="0">
              <a:spcBef>
                <a:spcPts val="444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Target vectors are concealed from the machine</a:t>
            </a:r>
            <a:endParaRPr/>
          </a:p>
          <a:p>
            <a:pPr marL="742950" lvl="1" indent="-285750" algn="l" rtl="0">
              <a:spcBef>
                <a:spcPts val="444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Machine predicts the target vectors based on previously learned model</a:t>
            </a:r>
            <a:endParaRPr/>
          </a:p>
          <a:p>
            <a:pPr marL="742950" lvl="1" indent="-285750" algn="l" rtl="0">
              <a:spcBef>
                <a:spcPts val="444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Accuracy can be evaluated by comparing the predicted vectors to the actual vectors</a:t>
            </a:r>
            <a:endParaRPr/>
          </a:p>
        </p:txBody>
      </p:sp>
      <p:sp>
        <p:nvSpPr>
          <p:cNvPr id="218" name="Google Shape;218;p16"/>
          <p:cNvSpPr txBox="1">
            <a:spLocks noGrp="1"/>
          </p:cNvSpPr>
          <p:nvPr>
            <p:ph type="dt" idx="10"/>
          </p:nvPr>
        </p:nvSpPr>
        <p:spPr>
          <a:xfrm>
            <a:off x="623392" y="647382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2/6/18</a:t>
            </a:r>
            <a:endParaRPr/>
          </a:p>
        </p:txBody>
      </p:sp>
      <p:sp>
        <p:nvSpPr>
          <p:cNvPr id="219" name="Google Shape;219;p16"/>
          <p:cNvSpPr txBox="1">
            <a:spLocks noGrp="1"/>
          </p:cNvSpPr>
          <p:nvPr>
            <p:ph type="ftr" idx="11"/>
          </p:nvPr>
        </p:nvSpPr>
        <p:spPr>
          <a:xfrm>
            <a:off x="1967541" y="6473826"/>
            <a:ext cx="8448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Shafait: AI &amp; Machine Learning</a:t>
            </a:r>
            <a:endParaRPr/>
          </a:p>
        </p:txBody>
      </p:sp>
      <p:sp>
        <p:nvSpPr>
          <p:cNvPr id="220" name="Google Shape;220;p16"/>
          <p:cNvSpPr txBox="1">
            <a:spLocks noGrp="1"/>
          </p:cNvSpPr>
          <p:nvPr>
            <p:ph type="sldNum" idx="12"/>
          </p:nvPr>
        </p:nvSpPr>
        <p:spPr>
          <a:xfrm>
            <a:off x="11268387" y="6525344"/>
            <a:ext cx="576063" cy="31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⎪ </a:t>
            </a: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296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17" y="2500313"/>
            <a:ext cx="7490883" cy="33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7"/>
          <p:cNvSpPr txBox="1">
            <a:spLocks noGrp="1"/>
          </p:cNvSpPr>
          <p:nvPr>
            <p:ph type="title" idx="4294967295"/>
          </p:nvPr>
        </p:nvSpPr>
        <p:spPr>
          <a:xfrm>
            <a:off x="596900" y="1412776"/>
            <a:ext cx="1097280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grpSp>
        <p:nvGrpSpPr>
          <p:cNvPr id="228" name="Google Shape;228;p17"/>
          <p:cNvGrpSpPr/>
          <p:nvPr/>
        </p:nvGrpSpPr>
        <p:grpSpPr>
          <a:xfrm>
            <a:off x="4432300" y="5270500"/>
            <a:ext cx="3321051" cy="215900"/>
            <a:chOff x="219" y="779"/>
            <a:chExt cx="1569" cy="136"/>
          </a:xfrm>
        </p:grpSpPr>
        <p:sp>
          <p:nvSpPr>
            <p:cNvPr id="229" name="Google Shape;229;p17"/>
            <p:cNvSpPr/>
            <p:nvPr/>
          </p:nvSpPr>
          <p:spPr>
            <a:xfrm>
              <a:off x="219" y="779"/>
              <a:ext cx="1569" cy="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 i="0" u="none" strike="noStrike" cap="none">
                <a:solidFill>
                  <a:srgbClr val="0019A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1564" y="780"/>
              <a:ext cx="144" cy="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i="0" u="none" strike="noStrike" cap="none">
                <a:solidFill>
                  <a:srgbClr val="0019A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p17"/>
          <p:cNvSpPr/>
          <p:nvPr/>
        </p:nvSpPr>
        <p:spPr>
          <a:xfrm>
            <a:off x="1177839" y="2301875"/>
            <a:ext cx="10833100" cy="1874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100" tIns="27075" rIns="19100" bIns="270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0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Types of Machine Learning Problems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0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0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7"/>
          <p:cNvSpPr txBox="1">
            <a:spLocks noGrp="1"/>
          </p:cNvSpPr>
          <p:nvPr>
            <p:ph type="dt" idx="10"/>
          </p:nvPr>
        </p:nvSpPr>
        <p:spPr>
          <a:xfrm>
            <a:off x="623392" y="647382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2/6/18</a:t>
            </a:r>
            <a:endParaRPr/>
          </a:p>
        </p:txBody>
      </p:sp>
      <p:sp>
        <p:nvSpPr>
          <p:cNvPr id="233" name="Google Shape;233;p17"/>
          <p:cNvSpPr txBox="1">
            <a:spLocks noGrp="1"/>
          </p:cNvSpPr>
          <p:nvPr>
            <p:ph type="ftr" idx="11"/>
          </p:nvPr>
        </p:nvSpPr>
        <p:spPr>
          <a:xfrm>
            <a:off x="1967541" y="6473826"/>
            <a:ext cx="8448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Shafait: AI &amp; Machine Learning</a:t>
            </a:r>
            <a:endParaRPr/>
          </a:p>
        </p:txBody>
      </p:sp>
      <p:sp>
        <p:nvSpPr>
          <p:cNvPr id="234" name="Google Shape;234;p17"/>
          <p:cNvSpPr txBox="1">
            <a:spLocks noGrp="1"/>
          </p:cNvSpPr>
          <p:nvPr>
            <p:ph type="sldNum" idx="12"/>
          </p:nvPr>
        </p:nvSpPr>
        <p:spPr>
          <a:xfrm>
            <a:off x="11268387" y="6525344"/>
            <a:ext cx="576063" cy="31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⎪ </a:t>
            </a: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1306776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>
            <a:spLocks noGrp="1"/>
          </p:cNvSpPr>
          <p:nvPr>
            <p:ph type="title"/>
          </p:nvPr>
        </p:nvSpPr>
        <p:spPr>
          <a:xfrm>
            <a:off x="596900" y="1412776"/>
            <a:ext cx="1097280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Arial"/>
              <a:buNone/>
            </a:pPr>
            <a:r>
              <a:rPr lang="en-US"/>
              <a:t>Types of Machine Learning Problems</a:t>
            </a:r>
            <a:endParaRPr/>
          </a:p>
        </p:txBody>
      </p:sp>
      <p:sp>
        <p:nvSpPr>
          <p:cNvPr id="240" name="Google Shape;240;p18"/>
          <p:cNvSpPr txBox="1">
            <a:spLocks noGrp="1"/>
          </p:cNvSpPr>
          <p:nvPr>
            <p:ph type="body" idx="1"/>
          </p:nvPr>
        </p:nvSpPr>
        <p:spPr>
          <a:xfrm>
            <a:off x="596900" y="2060848"/>
            <a:ext cx="10972800" cy="417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🡮"/>
            </a:pPr>
            <a:r>
              <a:rPr lang="en-US"/>
              <a:t>Supervised learning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Regression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Classification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🡮"/>
            </a:pPr>
            <a:r>
              <a:rPr lang="en-US"/>
              <a:t>Unsupervised learning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Clustering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Density estimation</a:t>
            </a:r>
            <a:endParaRPr/>
          </a:p>
        </p:txBody>
      </p:sp>
      <p:sp>
        <p:nvSpPr>
          <p:cNvPr id="241" name="Google Shape;241;p18"/>
          <p:cNvSpPr txBox="1">
            <a:spLocks noGrp="1"/>
          </p:cNvSpPr>
          <p:nvPr>
            <p:ph type="dt" idx="10"/>
          </p:nvPr>
        </p:nvSpPr>
        <p:spPr>
          <a:xfrm>
            <a:off x="623392" y="647382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2/6/18</a:t>
            </a:r>
            <a:endParaRPr/>
          </a:p>
        </p:txBody>
      </p:sp>
      <p:sp>
        <p:nvSpPr>
          <p:cNvPr id="242" name="Google Shape;242;p18"/>
          <p:cNvSpPr txBox="1">
            <a:spLocks noGrp="1"/>
          </p:cNvSpPr>
          <p:nvPr>
            <p:ph type="ftr" idx="11"/>
          </p:nvPr>
        </p:nvSpPr>
        <p:spPr>
          <a:xfrm>
            <a:off x="1967541" y="6473826"/>
            <a:ext cx="8448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Shafait: AI &amp; Machine Learning</a:t>
            </a:r>
            <a:endParaRPr/>
          </a:p>
        </p:txBody>
      </p:sp>
      <p:sp>
        <p:nvSpPr>
          <p:cNvPr id="243" name="Google Shape;243;p18"/>
          <p:cNvSpPr txBox="1">
            <a:spLocks noGrp="1"/>
          </p:cNvSpPr>
          <p:nvPr>
            <p:ph type="sldNum" idx="12"/>
          </p:nvPr>
        </p:nvSpPr>
        <p:spPr>
          <a:xfrm>
            <a:off x="11268387" y="6525344"/>
            <a:ext cx="576063" cy="31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⎪ </a:t>
            </a: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180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596900" y="1412776"/>
            <a:ext cx="1097280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Arial"/>
              <a:buNone/>
            </a:pPr>
            <a:r>
              <a:rPr lang="en-US"/>
              <a:t>Course Outline</a:t>
            </a:r>
            <a:endParaRPr/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596900" y="2060848"/>
            <a:ext cx="10972800" cy="417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🡮"/>
            </a:pPr>
            <a:r>
              <a:rPr lang="en-US"/>
              <a:t>Machine Learning Fundamentals (OHT-1)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🡮"/>
            </a:pPr>
            <a:r>
              <a:rPr lang="en-US"/>
              <a:t>Machine Learning Applications (OHT-2)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🡮"/>
            </a:pPr>
            <a:r>
              <a:rPr lang="en-US"/>
              <a:t>Search and Problem Solving with AI (ESE)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🡮"/>
            </a:pPr>
            <a:r>
              <a:rPr lang="en-US" b="1"/>
              <a:t>Grading Policy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10%   Quizzes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10%   Assignments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10%   Project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15%   OHT-1 (One Hour Test -1)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15%   OHT-2 (One Hour Test-2)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40%   ESE (End Semester Exam)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250" name="Google Shape;250;p19"/>
          <p:cNvSpPr txBox="1">
            <a:spLocks noGrp="1"/>
          </p:cNvSpPr>
          <p:nvPr>
            <p:ph type="dt" idx="10"/>
          </p:nvPr>
        </p:nvSpPr>
        <p:spPr>
          <a:xfrm>
            <a:off x="623392" y="647382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2/6/18</a:t>
            </a:r>
            <a:endParaRPr/>
          </a:p>
        </p:txBody>
      </p:sp>
      <p:sp>
        <p:nvSpPr>
          <p:cNvPr id="251" name="Google Shape;251;p19"/>
          <p:cNvSpPr txBox="1">
            <a:spLocks noGrp="1"/>
          </p:cNvSpPr>
          <p:nvPr>
            <p:ph type="ftr" idx="11"/>
          </p:nvPr>
        </p:nvSpPr>
        <p:spPr>
          <a:xfrm>
            <a:off x="1967541" y="6473826"/>
            <a:ext cx="8448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Shafait: AI &amp; Machine Learning</a:t>
            </a:r>
            <a:endParaRPr/>
          </a:p>
        </p:txBody>
      </p:sp>
      <p:sp>
        <p:nvSpPr>
          <p:cNvPr id="252" name="Google Shape;252;p19"/>
          <p:cNvSpPr txBox="1">
            <a:spLocks noGrp="1"/>
          </p:cNvSpPr>
          <p:nvPr>
            <p:ph type="sldNum" idx="12"/>
          </p:nvPr>
        </p:nvSpPr>
        <p:spPr>
          <a:xfrm>
            <a:off x="11268387" y="6525344"/>
            <a:ext cx="576063" cy="31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⎪ </a:t>
            </a: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638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>
            <a:spLocks noGrp="1"/>
          </p:cNvSpPr>
          <p:nvPr>
            <p:ph type="title"/>
          </p:nvPr>
        </p:nvSpPr>
        <p:spPr>
          <a:xfrm>
            <a:off x="596900" y="1412776"/>
            <a:ext cx="1097280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Arial"/>
              <a:buNone/>
            </a:pPr>
            <a:r>
              <a:rPr lang="en-US"/>
              <a:t>What is Artificial Intelligence?</a:t>
            </a:r>
            <a:endParaRPr/>
          </a:p>
        </p:txBody>
      </p:sp>
      <p:sp>
        <p:nvSpPr>
          <p:cNvPr id="76" name="Google Shape;76;p2"/>
          <p:cNvSpPr txBox="1">
            <a:spLocks noGrp="1"/>
          </p:cNvSpPr>
          <p:nvPr>
            <p:ph type="body" idx="1"/>
          </p:nvPr>
        </p:nvSpPr>
        <p:spPr>
          <a:xfrm>
            <a:off x="596900" y="2060848"/>
            <a:ext cx="10972800" cy="417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🡮"/>
            </a:pPr>
            <a:r>
              <a:rPr lang="en-US"/>
              <a:t>First we have to define “intelligence”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🡮"/>
            </a:pPr>
            <a:r>
              <a:rPr lang="en-US"/>
              <a:t>How many of you are intelligent?</a:t>
            </a:r>
            <a:endParaRPr/>
          </a:p>
        </p:txBody>
      </p:sp>
      <p:sp>
        <p:nvSpPr>
          <p:cNvPr id="77" name="Google Shape;77;p2"/>
          <p:cNvSpPr txBox="1">
            <a:spLocks noGrp="1"/>
          </p:cNvSpPr>
          <p:nvPr>
            <p:ph type="ftr" idx="11"/>
          </p:nvPr>
        </p:nvSpPr>
        <p:spPr>
          <a:xfrm>
            <a:off x="1967541" y="6473826"/>
            <a:ext cx="8448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Shafait: AI &amp; Machine Learning</a:t>
            </a:r>
            <a:endParaRPr/>
          </a:p>
        </p:txBody>
      </p:sp>
      <p:sp>
        <p:nvSpPr>
          <p:cNvPr id="78" name="Google Shape;78;p2"/>
          <p:cNvSpPr txBox="1">
            <a:spLocks noGrp="1"/>
          </p:cNvSpPr>
          <p:nvPr>
            <p:ph type="sldNum" idx="12"/>
          </p:nvPr>
        </p:nvSpPr>
        <p:spPr>
          <a:xfrm>
            <a:off x="11268387" y="6525344"/>
            <a:ext cx="576063" cy="31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⎪ </a:t>
            </a: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79" name="Google Shape;79;p2"/>
          <p:cNvSpPr txBox="1">
            <a:spLocks noGrp="1"/>
          </p:cNvSpPr>
          <p:nvPr>
            <p:ph type="dt" idx="10"/>
          </p:nvPr>
        </p:nvSpPr>
        <p:spPr>
          <a:xfrm>
            <a:off x="623392" y="647382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30</a:t>
            </a:r>
            <a:r>
              <a:rPr lang="en-US" dirty="0" smtClean="0"/>
              <a:t>/7/24</a:t>
            </a:r>
            <a:endParaRPr dirty="0"/>
          </a:p>
        </p:txBody>
      </p:sp>
      <p:pic>
        <p:nvPicPr>
          <p:cNvPr id="80" name="Google Shape;80;p2" descr="https://upload.wikimedia.org/wikipedia/commons/thumb/a/ae/Rubik's_cube_scrambled.svg/2000px-Rubik's_cube_scrambled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8707" y="3032824"/>
            <a:ext cx="4277195" cy="32078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53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>
            <a:spLocks noGrp="1"/>
          </p:cNvSpPr>
          <p:nvPr>
            <p:ph type="title"/>
          </p:nvPr>
        </p:nvSpPr>
        <p:spPr>
          <a:xfrm>
            <a:off x="596900" y="1412776"/>
            <a:ext cx="1097280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Arial"/>
              <a:buNone/>
            </a:pPr>
            <a:r>
              <a:rPr lang="en-US"/>
              <a:t>What is Artificial Intelligence?</a:t>
            </a:r>
            <a:endParaRPr/>
          </a:p>
        </p:txBody>
      </p:sp>
      <p:pic>
        <p:nvPicPr>
          <p:cNvPr id="87" name="Google Shape;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952" y="2014557"/>
            <a:ext cx="3664181" cy="394185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"/>
          <p:cNvSpPr txBox="1"/>
          <p:nvPr/>
        </p:nvSpPr>
        <p:spPr>
          <a:xfrm>
            <a:off x="1830393" y="6068268"/>
            <a:ext cx="1782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Terminator 2 - 1991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"/>
          <p:cNvSpPr txBox="1">
            <a:spLocks noGrp="1"/>
          </p:cNvSpPr>
          <p:nvPr>
            <p:ph type="dt" idx="10"/>
          </p:nvPr>
        </p:nvSpPr>
        <p:spPr>
          <a:xfrm>
            <a:off x="623392" y="647382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2/6/18</a:t>
            </a:r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ftr" idx="11"/>
          </p:nvPr>
        </p:nvSpPr>
        <p:spPr>
          <a:xfrm>
            <a:off x="1967541" y="6473826"/>
            <a:ext cx="8448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Shafait: AI &amp; Machine Learning</a:t>
            </a:r>
            <a:endParaRPr/>
          </a:p>
        </p:txBody>
      </p:sp>
      <p:sp>
        <p:nvSpPr>
          <p:cNvPr id="91" name="Google Shape;91;p3"/>
          <p:cNvSpPr txBox="1">
            <a:spLocks noGrp="1"/>
          </p:cNvSpPr>
          <p:nvPr>
            <p:ph type="sldNum" idx="12"/>
          </p:nvPr>
        </p:nvSpPr>
        <p:spPr>
          <a:xfrm>
            <a:off x="11268387" y="6525344"/>
            <a:ext cx="576063" cy="31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⎪ </a:t>
            </a: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92" name="Google Shape;9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7033" y="2090749"/>
            <a:ext cx="4057419" cy="380383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"/>
          <p:cNvSpPr txBox="1"/>
          <p:nvPr/>
        </p:nvSpPr>
        <p:spPr>
          <a:xfrm>
            <a:off x="8324544" y="5988093"/>
            <a:ext cx="1782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</a:rPr>
              <a:t>Sophia - 2016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5192100" y="3524200"/>
            <a:ext cx="1782400" cy="36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9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1883493" y="1412776"/>
            <a:ext cx="10163195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Arial"/>
              <a:buNone/>
            </a:pPr>
            <a:r>
              <a:rPr lang="en-US" dirty="0"/>
              <a:t>Artificial Intelligence Applications</a:t>
            </a:r>
            <a:endParaRPr dirty="0"/>
          </a:p>
        </p:txBody>
      </p:sp>
      <p:sp>
        <p:nvSpPr>
          <p:cNvPr id="101" name="Google Shape;101;p4"/>
          <p:cNvSpPr txBox="1">
            <a:spLocks noGrp="1"/>
          </p:cNvSpPr>
          <p:nvPr>
            <p:ph type="body" idx="1"/>
          </p:nvPr>
        </p:nvSpPr>
        <p:spPr>
          <a:xfrm>
            <a:off x="1233390" y="5380856"/>
            <a:ext cx="10363200" cy="78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4330" algn="l" rtl="0">
              <a:spcBef>
                <a:spcPts val="0"/>
              </a:spcBef>
              <a:spcAft>
                <a:spcPts val="0"/>
              </a:spcAft>
              <a:buSzPts val="2400"/>
              <a:buChar char="🡮"/>
            </a:pPr>
            <a:r>
              <a:rPr lang="en-US"/>
              <a:t>Digital cameras detect faces for face priority focus</a:t>
            </a:r>
            <a:endParaRPr/>
          </a:p>
          <a:p>
            <a:pPr marL="742950" lvl="1" indent="-297180" algn="l" rtl="0">
              <a:spcBef>
                <a:spcPts val="444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Canon, Sony, Fuji, smart phones, …</a:t>
            </a:r>
            <a:endParaRPr/>
          </a:p>
          <a:p>
            <a:pPr marL="742950" lvl="1" indent="-285750" algn="l" rtl="0">
              <a:spcBef>
                <a:spcPts val="444"/>
              </a:spcBef>
              <a:spcAft>
                <a:spcPts val="0"/>
              </a:spcAft>
              <a:buSzPts val="2400"/>
              <a:buFont typeface="Arial"/>
              <a:buNone/>
            </a:pPr>
            <a:endParaRPr/>
          </a:p>
        </p:txBody>
      </p:sp>
      <p:pic>
        <p:nvPicPr>
          <p:cNvPr id="102" name="Google Shape;102;p4" descr="tested_4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5914" y="2105000"/>
            <a:ext cx="5705034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>
            <a:spLocks noGrp="1"/>
          </p:cNvSpPr>
          <p:nvPr>
            <p:ph type="dt" idx="10"/>
          </p:nvPr>
        </p:nvSpPr>
        <p:spPr>
          <a:xfrm>
            <a:off x="623392" y="647382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2/6/18</a:t>
            </a:r>
            <a:endParaRPr/>
          </a:p>
        </p:txBody>
      </p:sp>
      <p:sp>
        <p:nvSpPr>
          <p:cNvPr id="104" name="Google Shape;104;p4"/>
          <p:cNvSpPr txBox="1">
            <a:spLocks noGrp="1"/>
          </p:cNvSpPr>
          <p:nvPr>
            <p:ph type="ftr" idx="11"/>
          </p:nvPr>
        </p:nvSpPr>
        <p:spPr>
          <a:xfrm>
            <a:off x="1967541" y="6473826"/>
            <a:ext cx="8448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Shafait: AI &amp; Machine Learning</a:t>
            </a:r>
            <a:endParaRPr/>
          </a:p>
        </p:txBody>
      </p:sp>
      <p:sp>
        <p:nvSpPr>
          <p:cNvPr id="105" name="Google Shape;105;p4"/>
          <p:cNvSpPr txBox="1">
            <a:spLocks noGrp="1"/>
          </p:cNvSpPr>
          <p:nvPr>
            <p:ph type="sldNum" idx="12"/>
          </p:nvPr>
        </p:nvSpPr>
        <p:spPr>
          <a:xfrm>
            <a:off x="11268387" y="6525344"/>
            <a:ext cx="576063" cy="31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⎪ </a:t>
            </a: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59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>
            <a:spLocks noGrp="1"/>
          </p:cNvSpPr>
          <p:nvPr>
            <p:ph type="title"/>
          </p:nvPr>
        </p:nvSpPr>
        <p:spPr>
          <a:xfrm>
            <a:off x="2415068" y="838613"/>
            <a:ext cx="661197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Arial"/>
              <a:buNone/>
            </a:pPr>
            <a:r>
              <a:rPr lang="en-US" dirty="0"/>
              <a:t>Photo Auto-tagging</a:t>
            </a:r>
            <a:endParaRPr dirty="0"/>
          </a:p>
        </p:txBody>
      </p:sp>
      <p:pic>
        <p:nvPicPr>
          <p:cNvPr id="111" name="Google Shape;111;p5" descr="http://www.blogcdn.com/downloadsquad.switched.com/media/2010/12/facialrecognitionfacebook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6710" y="1857375"/>
            <a:ext cx="7570816" cy="470052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 txBox="1">
            <a:spLocks noGrp="1"/>
          </p:cNvSpPr>
          <p:nvPr>
            <p:ph type="dt" idx="10"/>
          </p:nvPr>
        </p:nvSpPr>
        <p:spPr>
          <a:xfrm>
            <a:off x="623392" y="647382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2/6/18</a:t>
            </a:r>
            <a:endParaRPr dirty="0"/>
          </a:p>
        </p:txBody>
      </p:sp>
      <p:sp>
        <p:nvSpPr>
          <p:cNvPr id="113" name="Google Shape;113;p5"/>
          <p:cNvSpPr txBox="1">
            <a:spLocks noGrp="1"/>
          </p:cNvSpPr>
          <p:nvPr>
            <p:ph type="ftr" idx="11"/>
          </p:nvPr>
        </p:nvSpPr>
        <p:spPr>
          <a:xfrm>
            <a:off x="1967541" y="6473826"/>
            <a:ext cx="8448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Shafait: AI &amp; Machine Learning</a:t>
            </a:r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ldNum" idx="12"/>
          </p:nvPr>
        </p:nvSpPr>
        <p:spPr>
          <a:xfrm>
            <a:off x="11268387" y="6525344"/>
            <a:ext cx="576063" cy="31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⎪ </a:t>
            </a: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423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>
            <a:spLocks noGrp="1"/>
          </p:cNvSpPr>
          <p:nvPr>
            <p:ph type="title"/>
          </p:nvPr>
        </p:nvSpPr>
        <p:spPr>
          <a:xfrm>
            <a:off x="2627719" y="721660"/>
            <a:ext cx="6665137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Arial"/>
              <a:buNone/>
            </a:pPr>
            <a:r>
              <a:rPr lang="en-US" dirty="0"/>
              <a:t>Google Maps</a:t>
            </a:r>
            <a:endParaRPr dirty="0"/>
          </a:p>
        </p:txBody>
      </p:sp>
      <p:pic>
        <p:nvPicPr>
          <p:cNvPr id="121" name="Google Shape;12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5126" y="1304049"/>
            <a:ext cx="7740502" cy="503295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"/>
          <p:cNvSpPr txBox="1">
            <a:spLocks noGrp="1"/>
          </p:cNvSpPr>
          <p:nvPr>
            <p:ph type="dt" idx="10"/>
          </p:nvPr>
        </p:nvSpPr>
        <p:spPr>
          <a:xfrm>
            <a:off x="623392" y="647382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2/6/18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ftr" idx="11"/>
          </p:nvPr>
        </p:nvSpPr>
        <p:spPr>
          <a:xfrm>
            <a:off x="1967541" y="6473826"/>
            <a:ext cx="8448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Shafait: AI &amp; Machine Learning</a:t>
            </a:r>
            <a:endParaRPr/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11268387" y="6525344"/>
            <a:ext cx="576063" cy="31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⎪ </a:t>
            </a: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123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2208417" y="597964"/>
            <a:ext cx="7234348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Arial"/>
              <a:buNone/>
            </a:pPr>
            <a:r>
              <a:rPr lang="en-US" dirty="0"/>
              <a:t>Google Maps – Street View</a:t>
            </a:r>
            <a:endParaRPr dirty="0"/>
          </a:p>
        </p:txBody>
      </p:sp>
      <p:sp>
        <p:nvSpPr>
          <p:cNvPr id="130" name="Google Shape;130;p7"/>
          <p:cNvSpPr txBox="1">
            <a:spLocks noGrp="1"/>
          </p:cNvSpPr>
          <p:nvPr>
            <p:ph type="dt" idx="10"/>
          </p:nvPr>
        </p:nvSpPr>
        <p:spPr>
          <a:xfrm>
            <a:off x="623392" y="647382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2/6/18</a:t>
            </a:r>
            <a:endParaRPr/>
          </a:p>
        </p:txBody>
      </p:sp>
      <p:sp>
        <p:nvSpPr>
          <p:cNvPr id="131" name="Google Shape;131;p7"/>
          <p:cNvSpPr txBox="1">
            <a:spLocks noGrp="1"/>
          </p:cNvSpPr>
          <p:nvPr>
            <p:ph type="ftr" idx="11"/>
          </p:nvPr>
        </p:nvSpPr>
        <p:spPr>
          <a:xfrm>
            <a:off x="1967541" y="6473826"/>
            <a:ext cx="8448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Shafait: AI &amp; Machine Learning</a:t>
            </a:r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sldNum" idx="12"/>
          </p:nvPr>
        </p:nvSpPr>
        <p:spPr>
          <a:xfrm>
            <a:off x="11268387" y="6525344"/>
            <a:ext cx="576063" cy="31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⎪ </a:t>
            </a: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156" y="1569720"/>
            <a:ext cx="9854982" cy="445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95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1296037" y="969156"/>
            <a:ext cx="9839726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Arial"/>
              <a:buNone/>
            </a:pPr>
            <a:r>
              <a:rPr lang="en-US" dirty="0"/>
              <a:t>Street View – Reading Street Numbers</a:t>
            </a:r>
            <a:endParaRPr dirty="0"/>
          </a:p>
        </p:txBody>
      </p:sp>
      <p:pic>
        <p:nvPicPr>
          <p:cNvPr id="138" name="Google Shape;13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2760" y="1725870"/>
            <a:ext cx="9648395" cy="432758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8"/>
          <p:cNvSpPr txBox="1">
            <a:spLocks noGrp="1"/>
          </p:cNvSpPr>
          <p:nvPr>
            <p:ph type="dt" idx="10"/>
          </p:nvPr>
        </p:nvSpPr>
        <p:spPr>
          <a:xfrm>
            <a:off x="623392" y="647382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2/6/18</a:t>
            </a:r>
            <a:endParaRPr/>
          </a:p>
        </p:txBody>
      </p:sp>
      <p:sp>
        <p:nvSpPr>
          <p:cNvPr id="140" name="Google Shape;140;p8"/>
          <p:cNvSpPr txBox="1">
            <a:spLocks noGrp="1"/>
          </p:cNvSpPr>
          <p:nvPr>
            <p:ph type="ftr" idx="11"/>
          </p:nvPr>
        </p:nvSpPr>
        <p:spPr>
          <a:xfrm>
            <a:off x="1967541" y="6473826"/>
            <a:ext cx="8448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Shafait: AI &amp; Machine Learning</a:t>
            </a:r>
            <a:endParaRPr/>
          </a:p>
        </p:txBody>
      </p:sp>
      <p:sp>
        <p:nvSpPr>
          <p:cNvPr id="141" name="Google Shape;141;p8"/>
          <p:cNvSpPr txBox="1">
            <a:spLocks noGrp="1"/>
          </p:cNvSpPr>
          <p:nvPr>
            <p:ph type="sldNum" idx="12"/>
          </p:nvPr>
        </p:nvSpPr>
        <p:spPr>
          <a:xfrm>
            <a:off x="11268387" y="6525344"/>
            <a:ext cx="576063" cy="31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⎪ </a:t>
            </a: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503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1927759" y="670392"/>
            <a:ext cx="831171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800"/>
              <a:buFont typeface="Arial"/>
              <a:buNone/>
            </a:pPr>
            <a:r>
              <a:rPr lang="en-US" dirty="0"/>
              <a:t>Google Street View Dataset</a:t>
            </a:r>
            <a:endParaRPr dirty="0"/>
          </a:p>
        </p:txBody>
      </p:sp>
      <p:pic>
        <p:nvPicPr>
          <p:cNvPr id="147" name="Google Shape;14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9458" y="1582107"/>
            <a:ext cx="7482938" cy="4356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9"/>
          <p:cNvSpPr txBox="1">
            <a:spLocks noGrp="1"/>
          </p:cNvSpPr>
          <p:nvPr>
            <p:ph type="dt" idx="10"/>
          </p:nvPr>
        </p:nvSpPr>
        <p:spPr>
          <a:xfrm>
            <a:off x="623392" y="647382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2/6/18</a:t>
            </a:r>
            <a:endParaRPr/>
          </a:p>
        </p:txBody>
      </p:sp>
      <p:sp>
        <p:nvSpPr>
          <p:cNvPr id="149" name="Google Shape;149;p9"/>
          <p:cNvSpPr txBox="1">
            <a:spLocks noGrp="1"/>
          </p:cNvSpPr>
          <p:nvPr>
            <p:ph type="ftr" idx="11"/>
          </p:nvPr>
        </p:nvSpPr>
        <p:spPr>
          <a:xfrm>
            <a:off x="1967541" y="6473826"/>
            <a:ext cx="8448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Shafait: AI &amp; Machine Learning</a:t>
            </a:r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ldNum" idx="12"/>
          </p:nvPr>
        </p:nvSpPr>
        <p:spPr>
          <a:xfrm>
            <a:off x="11268387" y="6525344"/>
            <a:ext cx="576063" cy="31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⎪ </a:t>
            </a: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50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538</Words>
  <Application>Microsoft Office PowerPoint</Application>
  <PresentationFormat>Custom</PresentationFormat>
  <Paragraphs>130</Paragraphs>
  <Slides>19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What is Artificial Intelligence?</vt:lpstr>
      <vt:lpstr>What is Artificial Intelligence?</vt:lpstr>
      <vt:lpstr>Artificial Intelligence Applications</vt:lpstr>
      <vt:lpstr>Photo Auto-tagging</vt:lpstr>
      <vt:lpstr>Google Maps</vt:lpstr>
      <vt:lpstr>Google Maps – Street View</vt:lpstr>
      <vt:lpstr>Street View – Reading Street Numbers</vt:lpstr>
      <vt:lpstr>Google Street View Dataset</vt:lpstr>
      <vt:lpstr>Street View – Hiding Personal Details</vt:lpstr>
      <vt:lpstr>Smart Cars</vt:lpstr>
      <vt:lpstr>Mercedes S 500 Self-Driving Car</vt:lpstr>
      <vt:lpstr> </vt:lpstr>
      <vt:lpstr>Example</vt:lpstr>
      <vt:lpstr>Goal of Machine Learning</vt:lpstr>
      <vt:lpstr>Important terminology</vt:lpstr>
      <vt:lpstr> </vt:lpstr>
      <vt:lpstr>Types of Machine Learning Problems</vt:lpstr>
      <vt:lpstr>Course Outline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Faisal Shafait</dc:creator>
  <cp:lastModifiedBy>seecs</cp:lastModifiedBy>
  <cp:revision>33</cp:revision>
  <dcterms:created xsi:type="dcterms:W3CDTF">2023-05-28T17:43:48Z</dcterms:created>
  <dcterms:modified xsi:type="dcterms:W3CDTF">2024-07-24T07:04:17Z</dcterms:modified>
</cp:coreProperties>
</file>